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1" d="100"/>
          <a:sy n="71" d="100"/>
        </p:scale>
        <p:origin x="-2148" y="-8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4/19/2012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42971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4/19/2012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87988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CA" smtClean="0"/>
              <a:t>ICAO SIP 2012- 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CA" smtClean="0"/>
              <a:t>ICAO SIP 2012- 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CA" smtClean="0"/>
              <a:t>ICAO SIP 2012- 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CA" smtClean="0"/>
              <a:t>ICAO SIP 2012- 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CA" smtClean="0"/>
              <a:t>ICAO SIP 2012- 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CA" smtClean="0"/>
              <a:t>ICAO SIP 2012- 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CA" smtClean="0"/>
              <a:t>ICAO SIP 2012- 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CA" smtClean="0"/>
              <a:t>ICAO SIP 2012- 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CA" smtClean="0"/>
              <a:t>ICAO SIP 2012- 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2384425"/>
          </a:xfrm>
        </p:spPr>
        <p:txBody>
          <a:bodyPr/>
          <a:lstStyle/>
          <a:p>
            <a:r>
              <a:rPr lang="en-US" b="1" dirty="0" smtClean="0"/>
              <a:t>Aviation System Block Upgrades</a:t>
            </a:r>
            <a:r>
              <a:rPr lang="en-GB" dirty="0" smtClean="0"/>
              <a:t/>
            </a:r>
            <a:br>
              <a:rPr lang="en-GB" dirty="0" smtClean="0"/>
            </a:br>
            <a:r>
              <a:rPr lang="en-GB" dirty="0" smtClean="0"/>
              <a:t>Module N° B0-101/PIA-3</a:t>
            </a:r>
            <a:br>
              <a:rPr lang="en-GB" dirty="0" smtClean="0"/>
            </a:br>
            <a:r>
              <a:rPr lang="en-GB" sz="4800" dirty="0" smtClean="0"/>
              <a:t/>
            </a:r>
            <a:br>
              <a:rPr lang="en-GB" sz="4800" dirty="0" smtClean="0"/>
            </a:br>
            <a:r>
              <a:rPr lang="en-GB" sz="1600" dirty="0" smtClean="0"/>
              <a:t> </a:t>
            </a:r>
            <a:r>
              <a:rPr lang="en-GB" sz="2800" dirty="0" smtClean="0"/>
              <a:t>ACAS Improvements</a:t>
            </a:r>
            <a:endParaRPr lang="en-GB" sz="2800" dirty="0"/>
          </a:p>
        </p:txBody>
      </p:sp>
      <p:sp>
        <p:nvSpPr>
          <p:cNvPr id="3" name="Rectangle 2"/>
          <p:cNvSpPr/>
          <p:nvPr/>
        </p:nvSpPr>
        <p:spPr>
          <a:xfrm>
            <a:off x="685800" y="5867400"/>
            <a:ext cx="75438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(Bangkok, </a:t>
            </a:r>
            <a:r>
              <a:rPr lang="en-GB" dirty="0" smtClean="0">
                <a:latin typeface="Times New Roman" pitchFamily="18" charset="0"/>
                <a:cs typeface="Times New Roman" pitchFamily="18" charset="0"/>
              </a:rPr>
              <a:t>14-18/</a:t>
            </a:r>
            <a:r>
              <a:rPr lang="en-GB" dirty="0" err="1" smtClean="0">
                <a:latin typeface="Times New Roman" pitchFamily="18" charset="0"/>
                <a:cs typeface="Times New Roman" pitchFamily="18" charset="0"/>
              </a:rPr>
              <a:t>Nadi</a:t>
            </a:r>
            <a:r>
              <a:rPr lang="en-GB" dirty="0" smtClean="0">
                <a:latin typeface="Times New Roman" pitchFamily="18" charset="0"/>
                <a:cs typeface="Times New Roman" pitchFamily="18" charset="0"/>
              </a:rPr>
              <a:t>, 21-25  </a:t>
            </a:r>
            <a:r>
              <a:rPr lang="en-GB" dirty="0" smtClean="0">
                <a:latin typeface="Times New Roman" pitchFamily="18" charset="0"/>
                <a:cs typeface="Times New Roman" pitchFamily="18" charset="0"/>
              </a:rPr>
              <a:t>May 2012)</a:t>
            </a:r>
          </a:p>
        </p:txBody>
      </p:sp>
      <p:sp>
        <p:nvSpPr>
          <p:cNvPr id="4" name="Rectangle 3"/>
          <p:cNvSpPr/>
          <p:nvPr/>
        </p:nvSpPr>
        <p:spPr>
          <a:xfrm>
            <a:off x="5257800" y="1828800"/>
            <a:ext cx="3657600" cy="646331"/>
          </a:xfrm>
          <a:prstGeom prst="rect">
            <a:avLst/>
          </a:prstGeom>
        </p:spPr>
        <p:txBody>
          <a:bodyPr wrap="square">
            <a:spAutoFit/>
          </a:bodyPr>
          <a:lstStyle/>
          <a:p>
            <a:pPr>
              <a:defRPr/>
            </a:pPr>
            <a:r>
              <a:rPr lang="en-US" dirty="0" smtClean="0"/>
              <a:t>SIP/ASBU/2012</a:t>
            </a:r>
            <a:r>
              <a:rPr lang="en-GB" dirty="0" smtClean="0">
                <a:latin typeface="Times New Roman" pitchFamily="18" charset="0"/>
                <a:cs typeface="Times New Roman" pitchFamily="18" charset="0"/>
              </a:rPr>
              <a:t>-WP/24F</a:t>
            </a:r>
            <a:br>
              <a:rPr lang="en-GB" dirty="0" smtClean="0">
                <a:latin typeface="Times New Roman" pitchFamily="18" charset="0"/>
                <a:cs typeface="Times New Roman" pitchFamily="18" charset="0"/>
              </a:rPr>
            </a:b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304800" y="1295400"/>
            <a:ext cx="8610600" cy="5181600"/>
          </a:xfrm>
        </p:spPr>
        <p:txBody>
          <a:bodyPr>
            <a:noAutofit/>
          </a:bodyPr>
          <a:lstStyle/>
          <a:p>
            <a:r>
              <a:rPr lang="en-GB" sz="1800" b="1" dirty="0" smtClean="0"/>
              <a:t>Standards</a:t>
            </a:r>
          </a:p>
          <a:p>
            <a:pPr lvl="1"/>
            <a:r>
              <a:rPr lang="en-GB" sz="1400" dirty="0" smtClean="0"/>
              <a:t>ICAO Annex 6 — Operation of Aircraft,  Part I - International Commercial Air Transport – Aeroplanes. carriage requirements;</a:t>
            </a:r>
          </a:p>
          <a:p>
            <a:pPr lvl="1"/>
            <a:r>
              <a:rPr lang="en-GB" sz="1400" dirty="0" smtClean="0"/>
              <a:t>ICAO Annex 10 —. Aeronautical Telecommunications, Volume IV - Surveillance Radar and Collision Avoidance Systems;. (Including Amendment 85- July 2010)</a:t>
            </a:r>
          </a:p>
          <a:p>
            <a:pPr lvl="1"/>
            <a:r>
              <a:rPr lang="en-GB" sz="1400" dirty="0" smtClean="0"/>
              <a:t>EUROCAE ED-143 / RTCA DO-185B, Minimum Operational Performance Standards for Traffic Alert and Collision Avoidance System II (TCAS II); </a:t>
            </a:r>
          </a:p>
          <a:p>
            <a:pPr lvl="1"/>
            <a:r>
              <a:rPr lang="en-GB" sz="1400" dirty="0" smtClean="0"/>
              <a:t>RTCA DO-325, Minimum Operational Performance Standards (MOPS) for Automatic Flight Guidance and Control Systems and Equipment. Appendix C estimated 2013</a:t>
            </a:r>
          </a:p>
          <a:p>
            <a:pPr lvl="1"/>
            <a:r>
              <a:rPr lang="en-GB" sz="1400" dirty="0" smtClean="0"/>
              <a:t>RTCA DO185B / EUROCAE DO143 MOPS for TCAS implementation. </a:t>
            </a:r>
          </a:p>
          <a:p>
            <a:r>
              <a:rPr lang="en-GB" sz="1800" b="1" dirty="0" smtClean="0"/>
              <a:t>Procedures</a:t>
            </a:r>
          </a:p>
          <a:p>
            <a:pPr lvl="1"/>
            <a:r>
              <a:rPr lang="en-GB" sz="1400" dirty="0" smtClean="0"/>
              <a:t>ICAO Doc 4444, Procedures for Air Navigation Services - Air Traffic Management; </a:t>
            </a:r>
          </a:p>
          <a:p>
            <a:pPr lvl="1"/>
            <a:r>
              <a:rPr lang="en-GB" sz="1400" dirty="0" smtClean="0"/>
              <a:t>ICAO Doc 8168, OPS — Aircraft Operations, Volume I — Flight Procedures.</a:t>
            </a:r>
          </a:p>
          <a:p>
            <a:r>
              <a:rPr lang="en-GB" sz="1800" b="1" dirty="0" smtClean="0"/>
              <a:t>Guidance Material</a:t>
            </a:r>
          </a:p>
          <a:p>
            <a:pPr lvl="1"/>
            <a:r>
              <a:rPr lang="en-GB" sz="1400" b="1" dirty="0" smtClean="0"/>
              <a:t>ICAO Doc 9863, Airborne Collision Avoidance System (ACAS) Manual.</a:t>
            </a:r>
          </a:p>
          <a:p>
            <a:r>
              <a:rPr lang="en-GB" sz="1800" b="1" dirty="0" smtClean="0"/>
              <a:t>Approval Documents</a:t>
            </a:r>
          </a:p>
          <a:p>
            <a:pPr lvl="1"/>
            <a:r>
              <a:rPr lang="en-GB" sz="1400" dirty="0" smtClean="0"/>
              <a:t>FAA TSO-C119c; EASA ETSO-C119c; FAA AC120-55C; FAA AC20-151a; RTCA DO-185B, MOPS for TCAS II; RTCA DO-325, Appendix C, for APFD and TCAP; EUROCAE ED-143, MOPS for TCAS II.</a:t>
            </a:r>
          </a:p>
          <a:p>
            <a:endParaRPr lang="en-GB" sz="1200" b="1" dirty="0" smtClean="0"/>
          </a:p>
        </p:txBody>
      </p:sp>
      <p:sp>
        <p:nvSpPr>
          <p:cNvPr id="5" name="Footer Placeholder 4"/>
          <p:cNvSpPr>
            <a:spLocks noGrp="1"/>
          </p:cNvSpPr>
          <p:nvPr>
            <p:ph type="ftr" sz="quarter" idx="11"/>
          </p:nvPr>
        </p:nvSpPr>
        <p:spPr/>
        <p:txBody>
          <a:bodyPr/>
          <a:lstStyle/>
          <a:p>
            <a:r>
              <a:rPr lang="en-CA" b="1" dirty="0"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8382000" cy="4525963"/>
          </a:xfrm>
        </p:spPr>
        <p:txBody>
          <a:bodyPr>
            <a:noAutofit/>
          </a:bodyPr>
          <a:lstStyle/>
          <a:p>
            <a:r>
              <a:rPr lang="en-GB" sz="3600" dirty="0" smtClean="0"/>
              <a:t>ACAS Improvements </a:t>
            </a:r>
          </a:p>
          <a:p>
            <a:r>
              <a:rPr lang="en-CA" b="1" dirty="0" smtClean="0">
                <a:solidFill>
                  <a:srgbClr val="00B050"/>
                </a:solidFill>
              </a:rPr>
              <a:t>Benefits: Efficiency and Safety</a:t>
            </a:r>
          </a:p>
          <a:p>
            <a:r>
              <a:rPr lang="en-GB" b="1" dirty="0" smtClean="0">
                <a:solidFill>
                  <a:srgbClr val="00B050"/>
                </a:solidFill>
              </a:rPr>
              <a:t>Element:</a:t>
            </a:r>
          </a:p>
          <a:p>
            <a:pPr lvl="1"/>
            <a:r>
              <a:rPr lang="en-GB" b="1" dirty="0" smtClean="0">
                <a:solidFill>
                  <a:srgbClr val="00B050"/>
                </a:solidFill>
              </a:rPr>
              <a:t> Avionics: ACAS II (TCAS version 7.1) </a:t>
            </a:r>
          </a:p>
          <a:p>
            <a:pPr lvl="1">
              <a:buNone/>
            </a:pPr>
            <a:r>
              <a:rPr lang="en-GB" sz="3200" b="1" dirty="0" smtClean="0">
                <a:solidFill>
                  <a:srgbClr val="00B050"/>
                </a:solidFill>
              </a:rPr>
              <a:t>To be reflected in ANRF</a:t>
            </a: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Implementation                   - Benefits and Elements</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CA" smtClean="0"/>
              <a:t>ICAO SIP 2012- 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dirty="0" smtClean="0"/>
              <a:t>Module N° B0-101</a:t>
            </a:r>
            <a:r>
              <a:rPr lang="en-GB" sz="6000" dirty="0" smtClean="0"/>
              <a:t/>
            </a:r>
            <a:br>
              <a:rPr lang="en-GB" sz="6000" dirty="0" smtClean="0"/>
            </a:br>
            <a:r>
              <a:rPr lang="en-GB" sz="1400" dirty="0" smtClean="0"/>
              <a:t> </a:t>
            </a:r>
            <a:r>
              <a:rPr lang="en-GB" sz="2400" b="1" dirty="0" smtClean="0"/>
              <a:t>ACAS Improvements</a:t>
            </a:r>
            <a:endParaRPr lang="en-GB" sz="2400" b="1"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graphicFrame>
        <p:nvGraphicFramePr>
          <p:cNvPr id="8" name="Table 7"/>
          <p:cNvGraphicFramePr>
            <a:graphicFrameLocks noGrp="1"/>
          </p:cNvGraphicFramePr>
          <p:nvPr/>
        </p:nvGraphicFramePr>
        <p:xfrm>
          <a:off x="304800" y="1295400"/>
          <a:ext cx="8458201" cy="5241955"/>
        </p:xfrm>
        <a:graphic>
          <a:graphicData uri="http://schemas.openxmlformats.org/drawingml/2006/table">
            <a:tbl>
              <a:tblPr>
                <a:tableStyleId>{B301B821-A1FF-4177-AEE7-76D212191A09}</a:tableStyleId>
              </a:tblPr>
              <a:tblGrid>
                <a:gridCol w="2818869"/>
                <a:gridCol w="2819666"/>
                <a:gridCol w="2819666"/>
              </a:tblGrid>
              <a:tr h="701644">
                <a:tc>
                  <a:txBody>
                    <a:bodyPr/>
                    <a:lstStyle/>
                    <a:p>
                      <a:pPr marL="0" marR="0" algn="just">
                        <a:spcBef>
                          <a:spcPts val="0"/>
                        </a:spcBef>
                        <a:spcAft>
                          <a:spcPts val="600"/>
                        </a:spcAft>
                      </a:pPr>
                      <a:r>
                        <a:rPr lang="en-GB" sz="1400" b="1" dirty="0">
                          <a:latin typeface="+mn-lt"/>
                        </a:rPr>
                        <a:t>Summary</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600" kern="1200" dirty="0" smtClean="0">
                          <a:solidFill>
                            <a:schemeClr val="dk1"/>
                          </a:solidFill>
                          <a:latin typeface="+mn-lt"/>
                          <a:ea typeface="+mn-ea"/>
                          <a:cs typeface="+mn-cs"/>
                        </a:rPr>
                        <a:t>To provide short term improvements to existing airborne collision avoidance systems (ACAS) to reduce nuisance alerts while maintaining existing levels of safety. This will reduce trajectory perturbation and increase safety in cases where there is a breakdown of separation.</a:t>
                      </a:r>
                      <a:endParaRPr lang="en-GB" sz="1600" b="1" dirty="0">
                        <a:latin typeface="+mn-lt"/>
                        <a:ea typeface="Times New Roman"/>
                        <a:cs typeface="Times New Roman"/>
                      </a:endParaRPr>
                    </a:p>
                  </a:txBody>
                  <a:tcPr marL="66603" marR="66603" marT="0" marB="0"/>
                </a:tc>
                <a:tc hMerge="1">
                  <a:txBody>
                    <a:bodyPr/>
                    <a:lstStyle/>
                    <a:p>
                      <a:endParaRPr lang="en-GB"/>
                    </a:p>
                  </a:txBody>
                  <a:tcPr/>
                </a:tc>
              </a:tr>
              <a:tr h="233881">
                <a:tc>
                  <a:txBody>
                    <a:bodyPr/>
                    <a:lstStyle/>
                    <a:p>
                      <a:pPr marL="0" marR="0" algn="just">
                        <a:spcBef>
                          <a:spcPts val="0"/>
                        </a:spcBef>
                        <a:spcAft>
                          <a:spcPts val="600"/>
                        </a:spcAft>
                      </a:pPr>
                      <a:r>
                        <a:rPr lang="en-GB" sz="1400" b="1" dirty="0">
                          <a:latin typeface="+mn-lt"/>
                        </a:rPr>
                        <a:t>Main Performance Impact</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latin typeface="+mn-lt"/>
                        </a:rPr>
                        <a:t>KPA-04 Efficiency, KPA-10 Safety</a:t>
                      </a:r>
                      <a:endParaRPr lang="en-GB" sz="1400" b="1" dirty="0">
                        <a:latin typeface="+mn-lt"/>
                        <a:ea typeface="Times New Roman"/>
                        <a:cs typeface="Times New Roman"/>
                      </a:endParaRPr>
                    </a:p>
                  </a:txBody>
                  <a:tcPr marL="66603" marR="66603" marT="0" marB="0"/>
                </a:tc>
                <a:tc hMerge="1">
                  <a:txBody>
                    <a:bodyPr/>
                    <a:lstStyle/>
                    <a:p>
                      <a:endParaRPr lang="en-GB"/>
                    </a:p>
                  </a:txBody>
                  <a:tcPr/>
                </a:tc>
              </a:tr>
              <a:tr h="233881">
                <a:tc>
                  <a:txBody>
                    <a:bodyPr/>
                    <a:lstStyle/>
                    <a:p>
                      <a:pPr marL="0" marR="0" algn="just">
                        <a:spcBef>
                          <a:spcPts val="0"/>
                        </a:spcBef>
                        <a:spcAft>
                          <a:spcPts val="600"/>
                        </a:spcAft>
                      </a:pPr>
                      <a:r>
                        <a:rPr lang="en-GB" sz="1400" b="1" dirty="0">
                          <a:latin typeface="+mn-lt"/>
                        </a:rPr>
                        <a:t>Domain / Flight Phases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latin typeface="+mn-lt"/>
                        </a:rPr>
                        <a:t>En-route flight phases and approach flight phases.</a:t>
                      </a:r>
                      <a:endParaRPr lang="en-GB" sz="1400" b="1" dirty="0">
                        <a:latin typeface="+mn-lt"/>
                        <a:ea typeface="Times New Roman"/>
                        <a:cs typeface="Times New Roman"/>
                      </a:endParaRPr>
                    </a:p>
                  </a:txBody>
                  <a:tcPr marL="66603" marR="66603" marT="0" marB="0"/>
                </a:tc>
                <a:tc hMerge="1">
                  <a:txBody>
                    <a:bodyPr/>
                    <a:lstStyle/>
                    <a:p>
                      <a:endParaRPr lang="en-GB"/>
                    </a:p>
                  </a:txBody>
                  <a:tcPr/>
                </a:tc>
              </a:tr>
              <a:tr h="467762">
                <a:tc>
                  <a:txBody>
                    <a:bodyPr/>
                    <a:lstStyle/>
                    <a:p>
                      <a:pPr marL="0" marR="0" algn="just">
                        <a:spcBef>
                          <a:spcPts val="0"/>
                        </a:spcBef>
                        <a:spcAft>
                          <a:spcPts val="600"/>
                        </a:spcAft>
                      </a:pPr>
                      <a:r>
                        <a:rPr lang="en-GB" sz="1400" b="1" dirty="0">
                          <a:latin typeface="+mn-lt"/>
                        </a:rPr>
                        <a:t>Applicability Considerations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latin typeface="+mn-lt"/>
                        </a:rPr>
                        <a:t>Safety and operational benefits increase with the proportion of equipped aircraft. </a:t>
                      </a:r>
                      <a:endParaRPr lang="en-GB" sz="1400" b="1" dirty="0">
                        <a:latin typeface="+mn-lt"/>
                        <a:ea typeface="Times New Roman"/>
                        <a:cs typeface="Times New Roman"/>
                      </a:endParaRPr>
                    </a:p>
                  </a:txBody>
                  <a:tcPr marL="66603" marR="66603" marT="0" marB="0"/>
                </a:tc>
                <a:tc hMerge="1">
                  <a:txBody>
                    <a:bodyPr/>
                    <a:lstStyle/>
                    <a:p>
                      <a:endParaRPr lang="en-GB"/>
                    </a:p>
                  </a:txBody>
                  <a:tcPr/>
                </a:tc>
              </a:tr>
              <a:tr h="233881">
                <a:tc>
                  <a:txBody>
                    <a:bodyPr/>
                    <a:lstStyle/>
                    <a:p>
                      <a:pPr marL="0" marR="0" algn="l">
                        <a:spcBef>
                          <a:spcPts val="0"/>
                        </a:spcBef>
                        <a:spcAft>
                          <a:spcPts val="600"/>
                        </a:spcAft>
                      </a:pPr>
                      <a:r>
                        <a:rPr lang="en-GB" sz="1400" b="1" dirty="0">
                          <a:latin typeface="+mn-lt"/>
                        </a:rPr>
                        <a:t>Global Concept Component(s)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latin typeface="+mn-lt"/>
                        </a:rPr>
                        <a:t>CM – Conflict Management.</a:t>
                      </a:r>
                      <a:endParaRPr lang="en-GB" sz="1400" b="1" dirty="0">
                        <a:latin typeface="+mn-lt"/>
                        <a:ea typeface="Times New Roman"/>
                        <a:cs typeface="Times New Roman"/>
                      </a:endParaRPr>
                    </a:p>
                  </a:txBody>
                  <a:tcPr marL="66603" marR="66603" marT="0" marB="0"/>
                </a:tc>
                <a:tc hMerge="1">
                  <a:txBody>
                    <a:bodyPr/>
                    <a:lstStyle/>
                    <a:p>
                      <a:endParaRPr lang="en-GB"/>
                    </a:p>
                  </a:txBody>
                  <a:tcPr/>
                </a:tc>
              </a:tr>
              <a:tr h="935525">
                <a:tc>
                  <a:txBody>
                    <a:bodyPr/>
                    <a:lstStyle/>
                    <a:p>
                      <a:pPr marL="0" marR="0" algn="l">
                        <a:spcBef>
                          <a:spcPts val="0"/>
                        </a:spcBef>
                        <a:spcAft>
                          <a:spcPts val="600"/>
                        </a:spcAft>
                      </a:pPr>
                      <a:r>
                        <a:rPr lang="en-GB" sz="1400" b="1" dirty="0">
                          <a:latin typeface="+mn-lt"/>
                        </a:rPr>
                        <a:t>Global Plan Initiatives ()</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US" sz="1400" b="1" dirty="0">
                          <a:latin typeface="+mn-lt"/>
                        </a:rPr>
                        <a:t>GPI-2 reduced vertical separation minima</a:t>
                      </a:r>
                      <a:endParaRPr lang="en-GB" sz="1400" b="1" dirty="0">
                        <a:latin typeface="+mn-lt"/>
                      </a:endParaRPr>
                    </a:p>
                    <a:p>
                      <a:pPr marL="0" marR="0" algn="just">
                        <a:spcBef>
                          <a:spcPts val="0"/>
                        </a:spcBef>
                        <a:spcAft>
                          <a:spcPts val="600"/>
                        </a:spcAft>
                      </a:pPr>
                      <a:r>
                        <a:rPr lang="en-US" sz="1400" b="1" dirty="0">
                          <a:latin typeface="+mn-lt"/>
                        </a:rPr>
                        <a:t>GPI-9 situational awareness</a:t>
                      </a:r>
                      <a:endParaRPr lang="en-GB" sz="1400" b="1" dirty="0">
                        <a:latin typeface="+mn-lt"/>
                      </a:endParaRPr>
                    </a:p>
                    <a:p>
                      <a:pPr marL="0" marR="0" algn="just">
                        <a:spcBef>
                          <a:spcPts val="0"/>
                        </a:spcBef>
                        <a:spcAft>
                          <a:spcPts val="600"/>
                        </a:spcAft>
                      </a:pPr>
                      <a:r>
                        <a:rPr lang="en-US" sz="1400" b="1" dirty="0">
                          <a:latin typeface="+mn-lt"/>
                        </a:rPr>
                        <a:t>GPI-16 Decision support systems and alerting systems</a:t>
                      </a:r>
                      <a:endParaRPr lang="en-GB" sz="1400" b="1" dirty="0">
                        <a:latin typeface="+mn-lt"/>
                        <a:ea typeface="Times New Roman"/>
                        <a:cs typeface="Times New Roman"/>
                      </a:endParaRPr>
                    </a:p>
                  </a:txBody>
                  <a:tcPr marL="66603" marR="66603" marT="0" marB="0"/>
                </a:tc>
                <a:tc hMerge="1">
                  <a:txBody>
                    <a:bodyPr/>
                    <a:lstStyle/>
                    <a:p>
                      <a:endParaRPr lang="en-GB"/>
                    </a:p>
                  </a:txBody>
                  <a:tcPr/>
                </a:tc>
              </a:tr>
              <a:tr h="233881">
                <a:tc>
                  <a:txBody>
                    <a:bodyPr/>
                    <a:lstStyle/>
                    <a:p>
                      <a:pPr marL="0" marR="0" algn="just">
                        <a:spcBef>
                          <a:spcPts val="0"/>
                        </a:spcBef>
                        <a:spcAft>
                          <a:spcPts val="600"/>
                        </a:spcAft>
                      </a:pPr>
                      <a:r>
                        <a:rPr lang="en-GB" sz="1400" b="1" dirty="0">
                          <a:latin typeface="+mn-lt"/>
                        </a:rPr>
                        <a:t>Pre-Requisites</a:t>
                      </a:r>
                      <a:endParaRPr lang="en-GB" sz="1400" b="1" dirty="0">
                        <a:latin typeface="+mn-lt"/>
                        <a:ea typeface="Times New Roman"/>
                        <a:cs typeface="Times New Roman"/>
                      </a:endParaRPr>
                    </a:p>
                  </a:txBody>
                  <a:tcPr marL="66603" marR="66603" marT="0" marB="0"/>
                </a:tc>
                <a:tc gridSpan="2">
                  <a:txBody>
                    <a:bodyPr/>
                    <a:lstStyle/>
                    <a:p>
                      <a:pPr marL="0" marR="0" algn="just">
                        <a:spcBef>
                          <a:spcPts val="0"/>
                        </a:spcBef>
                        <a:spcAft>
                          <a:spcPts val="600"/>
                        </a:spcAft>
                      </a:pPr>
                      <a:r>
                        <a:rPr lang="en-GB" sz="1400" b="1" dirty="0">
                          <a:latin typeface="+mn-lt"/>
                        </a:rPr>
                        <a:t>No</a:t>
                      </a:r>
                      <a:endParaRPr lang="en-GB" sz="1400" b="1" dirty="0">
                        <a:latin typeface="+mn-lt"/>
                        <a:ea typeface="Times New Roman"/>
                        <a:cs typeface="Times New Roman"/>
                      </a:endParaRPr>
                    </a:p>
                  </a:txBody>
                  <a:tcPr marL="66603" marR="66603" marT="0" marB="0"/>
                </a:tc>
                <a:tc hMerge="1">
                  <a:txBody>
                    <a:bodyPr/>
                    <a:lstStyle/>
                    <a:p>
                      <a:endParaRPr lang="en-GB"/>
                    </a:p>
                  </a:txBody>
                  <a:tcPr/>
                </a:tc>
              </a:tr>
              <a:tr h="514539">
                <a:tc rowSpan="6">
                  <a:txBody>
                    <a:bodyPr/>
                    <a:lstStyle/>
                    <a:p>
                      <a:pPr marL="0" marR="0" algn="l">
                        <a:spcBef>
                          <a:spcPts val="0"/>
                        </a:spcBef>
                        <a:spcAft>
                          <a:spcPts val="600"/>
                        </a:spcAft>
                      </a:pPr>
                      <a:r>
                        <a:rPr lang="en-GB" sz="1400" b="1" dirty="0">
                          <a:latin typeface="+mn-lt"/>
                        </a:rPr>
                        <a:t>Global Readiness Checklist</a:t>
                      </a:r>
                      <a:endParaRPr lang="en-GB" sz="1400" b="1" dirty="0">
                        <a:latin typeface="+mn-lt"/>
                        <a:ea typeface="Times New Roman"/>
                        <a:cs typeface="Times New Roman"/>
                      </a:endParaRPr>
                    </a:p>
                  </a:txBody>
                  <a:tcPr marL="66603" marR="66603" marT="0" marB="0"/>
                </a:tc>
                <a:tc>
                  <a:txBody>
                    <a:bodyPr/>
                    <a:lstStyle/>
                    <a:p>
                      <a:pPr marL="0" marR="0" algn="just">
                        <a:spcBef>
                          <a:spcPts val="0"/>
                        </a:spcBef>
                        <a:spcAft>
                          <a:spcPts val="600"/>
                        </a:spcAft>
                      </a:pPr>
                      <a:endParaRPr lang="en-GB" sz="1400" b="1" dirty="0">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a:latin typeface="+mn-lt"/>
                        </a:rPr>
                        <a:t>Status (ready now or estimated date)</a:t>
                      </a:r>
                      <a:endParaRPr lang="en-GB" sz="1400" b="1">
                        <a:latin typeface="+mn-lt"/>
                        <a:ea typeface="Times New Roman"/>
                        <a:cs typeface="Times New Roman"/>
                      </a:endParaRPr>
                    </a:p>
                  </a:txBody>
                  <a:tcPr marL="66603" marR="66603" marT="0" marB="0"/>
                </a:tc>
              </a:tr>
              <a:tr h="233881">
                <a:tc vMerge="1">
                  <a:txBody>
                    <a:bodyPr/>
                    <a:lstStyle/>
                    <a:p>
                      <a:endParaRPr lang="en-GB"/>
                    </a:p>
                  </a:txBody>
                  <a:tcPr/>
                </a:tc>
                <a:tc>
                  <a:txBody>
                    <a:bodyPr/>
                    <a:lstStyle/>
                    <a:p>
                      <a:pPr marL="0" marR="0" algn="just">
                        <a:spcBef>
                          <a:spcPts val="0"/>
                        </a:spcBef>
                        <a:spcAft>
                          <a:spcPts val="600"/>
                        </a:spcAft>
                      </a:pPr>
                      <a:r>
                        <a:rPr lang="en-GB" sz="1400" b="1" dirty="0">
                          <a:latin typeface="+mn-lt"/>
                        </a:rPr>
                        <a:t>Standards Readiness </a:t>
                      </a:r>
                      <a:endParaRPr lang="en-GB" sz="1400" b="1" dirty="0">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a:latin typeface="+mn-lt"/>
                        </a:rPr>
                        <a:t>√</a:t>
                      </a:r>
                      <a:endParaRPr lang="en-GB" sz="1400" b="1">
                        <a:latin typeface="+mn-lt"/>
                        <a:ea typeface="Times New Roman"/>
                        <a:cs typeface="Times New Roman"/>
                      </a:endParaRPr>
                    </a:p>
                  </a:txBody>
                  <a:tcPr marL="66603" marR="66603" marT="0" marB="0"/>
                </a:tc>
              </a:tr>
              <a:tr h="233881">
                <a:tc vMerge="1">
                  <a:txBody>
                    <a:bodyPr/>
                    <a:lstStyle/>
                    <a:p>
                      <a:endParaRPr lang="en-GB"/>
                    </a:p>
                  </a:txBody>
                  <a:tcPr/>
                </a:tc>
                <a:tc>
                  <a:txBody>
                    <a:bodyPr/>
                    <a:lstStyle/>
                    <a:p>
                      <a:pPr marL="0" marR="0" algn="just">
                        <a:spcBef>
                          <a:spcPts val="0"/>
                        </a:spcBef>
                        <a:spcAft>
                          <a:spcPts val="600"/>
                        </a:spcAft>
                      </a:pPr>
                      <a:r>
                        <a:rPr lang="en-GB" sz="1400" b="1" dirty="0">
                          <a:latin typeface="+mn-lt"/>
                        </a:rPr>
                        <a:t>Avionics Availability</a:t>
                      </a:r>
                      <a:endParaRPr lang="en-GB" sz="1400" b="1" dirty="0">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a:latin typeface="+mn-lt"/>
                        </a:rPr>
                        <a:t>√</a:t>
                      </a:r>
                      <a:endParaRPr lang="en-GB" sz="1400" b="1">
                        <a:latin typeface="+mn-lt"/>
                        <a:ea typeface="Times New Roman"/>
                        <a:cs typeface="Times New Roman"/>
                      </a:endParaRPr>
                    </a:p>
                  </a:txBody>
                  <a:tcPr marL="66603" marR="66603" marT="0" marB="0"/>
                </a:tc>
              </a:tr>
              <a:tr h="233881">
                <a:tc vMerge="1">
                  <a:txBody>
                    <a:bodyPr/>
                    <a:lstStyle/>
                    <a:p>
                      <a:endParaRPr lang="en-GB"/>
                    </a:p>
                  </a:txBody>
                  <a:tcPr/>
                </a:tc>
                <a:tc>
                  <a:txBody>
                    <a:bodyPr/>
                    <a:lstStyle/>
                    <a:p>
                      <a:pPr marL="0" marR="0" algn="just">
                        <a:spcBef>
                          <a:spcPts val="0"/>
                        </a:spcBef>
                        <a:spcAft>
                          <a:spcPts val="600"/>
                        </a:spcAft>
                      </a:pPr>
                      <a:r>
                        <a:rPr lang="en-GB" sz="1400" b="1">
                          <a:latin typeface="+mn-lt"/>
                        </a:rPr>
                        <a:t>Ground Systems Availability</a:t>
                      </a:r>
                      <a:endParaRPr lang="en-GB" sz="1400" b="1">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dirty="0">
                          <a:latin typeface="+mn-lt"/>
                        </a:rPr>
                        <a:t>N/A</a:t>
                      </a:r>
                      <a:endParaRPr lang="en-GB" sz="1400" b="1" dirty="0">
                        <a:latin typeface="+mn-lt"/>
                        <a:ea typeface="Times New Roman"/>
                        <a:cs typeface="Times New Roman"/>
                      </a:endParaRPr>
                    </a:p>
                  </a:txBody>
                  <a:tcPr marL="66603" marR="66603" marT="0" marB="0"/>
                </a:tc>
              </a:tr>
              <a:tr h="233881">
                <a:tc vMerge="1">
                  <a:txBody>
                    <a:bodyPr/>
                    <a:lstStyle/>
                    <a:p>
                      <a:endParaRPr lang="en-GB"/>
                    </a:p>
                  </a:txBody>
                  <a:tcPr/>
                </a:tc>
                <a:tc>
                  <a:txBody>
                    <a:bodyPr/>
                    <a:lstStyle/>
                    <a:p>
                      <a:pPr marL="0" marR="0" algn="just">
                        <a:spcBef>
                          <a:spcPts val="0"/>
                        </a:spcBef>
                        <a:spcAft>
                          <a:spcPts val="600"/>
                        </a:spcAft>
                      </a:pPr>
                      <a:r>
                        <a:rPr lang="en-GB" sz="1400" b="1">
                          <a:latin typeface="+mn-lt"/>
                        </a:rPr>
                        <a:t>Procedures Available</a:t>
                      </a:r>
                      <a:endParaRPr lang="en-GB" sz="1400" b="1">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dirty="0">
                          <a:latin typeface="+mn-lt"/>
                        </a:rPr>
                        <a:t>√</a:t>
                      </a:r>
                      <a:endParaRPr lang="en-GB" sz="1400" b="1" dirty="0">
                        <a:latin typeface="+mn-lt"/>
                        <a:ea typeface="Times New Roman"/>
                        <a:cs typeface="Times New Roman"/>
                      </a:endParaRPr>
                    </a:p>
                  </a:txBody>
                  <a:tcPr marL="66603" marR="66603" marT="0" marB="0"/>
                </a:tc>
              </a:tr>
              <a:tr h="233881">
                <a:tc vMerge="1">
                  <a:txBody>
                    <a:bodyPr/>
                    <a:lstStyle/>
                    <a:p>
                      <a:endParaRPr lang="en-GB"/>
                    </a:p>
                  </a:txBody>
                  <a:tcPr/>
                </a:tc>
                <a:tc>
                  <a:txBody>
                    <a:bodyPr/>
                    <a:lstStyle/>
                    <a:p>
                      <a:pPr marL="0" marR="0" algn="just">
                        <a:spcBef>
                          <a:spcPts val="0"/>
                        </a:spcBef>
                        <a:spcAft>
                          <a:spcPts val="600"/>
                        </a:spcAft>
                      </a:pPr>
                      <a:r>
                        <a:rPr lang="en-GB" sz="1400" b="1" dirty="0">
                          <a:latin typeface="+mn-lt"/>
                        </a:rPr>
                        <a:t>Operations Approvals</a:t>
                      </a:r>
                      <a:endParaRPr lang="en-GB" sz="1400" b="1" dirty="0">
                        <a:latin typeface="+mn-lt"/>
                        <a:ea typeface="Times New Roman"/>
                        <a:cs typeface="Times New Roman"/>
                      </a:endParaRPr>
                    </a:p>
                  </a:txBody>
                  <a:tcPr marL="66603" marR="66603" marT="0" marB="0"/>
                </a:tc>
                <a:tc>
                  <a:txBody>
                    <a:bodyPr/>
                    <a:lstStyle/>
                    <a:p>
                      <a:pPr marL="0" marR="0" algn="just">
                        <a:spcBef>
                          <a:spcPts val="0"/>
                        </a:spcBef>
                        <a:spcAft>
                          <a:spcPts val="600"/>
                        </a:spcAft>
                      </a:pPr>
                      <a:r>
                        <a:rPr lang="en-GB" sz="1400" b="1" dirty="0">
                          <a:latin typeface="+mn-lt"/>
                        </a:rPr>
                        <a:t>√</a:t>
                      </a:r>
                      <a:endParaRPr lang="en-GB" sz="1400" b="1" dirty="0">
                        <a:latin typeface="+mn-lt"/>
                        <a:ea typeface="Times New Roman"/>
                        <a:cs typeface="Times New Roman"/>
                      </a:endParaRPr>
                    </a:p>
                  </a:txBody>
                  <a:tcPr marL="66603" marR="6660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ACAS is subject to global mandatory carriage for aeroplanes with a MTCM greater than 5.7 tons. </a:t>
            </a:r>
          </a:p>
          <a:p>
            <a:r>
              <a:rPr lang="en-GB" dirty="0" smtClean="0"/>
              <a:t>The current version of ACASII is 7.0.</a:t>
            </a:r>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381000" y="1524000"/>
            <a:ext cx="8382000" cy="4876800"/>
          </a:xfrm>
        </p:spPr>
        <p:txBody>
          <a:bodyPr>
            <a:noAutofit/>
          </a:bodyPr>
          <a:lstStyle/>
          <a:p>
            <a:r>
              <a:rPr lang="en-GB" sz="2400" dirty="0" smtClean="0"/>
              <a:t>Implements several optional improvements to airborne collision avoidance system in order to minimize “nuisance alerts” while maintaining existing levels of safety. </a:t>
            </a:r>
          </a:p>
          <a:p>
            <a:endParaRPr lang="en-GB" sz="2400" dirty="0" smtClean="0"/>
          </a:p>
          <a:p>
            <a:r>
              <a:rPr lang="en-GB" sz="2400" b="1" dirty="0" smtClean="0"/>
              <a:t>Element </a:t>
            </a:r>
            <a:r>
              <a:rPr lang="en-GB" sz="2400" dirty="0" smtClean="0">
                <a:sym typeface="Wingdings"/>
              </a:rPr>
              <a:t> </a:t>
            </a:r>
            <a:r>
              <a:rPr lang="en-GB" sz="2400" b="1" dirty="0" smtClean="0"/>
              <a:t>Improved ACAS operations</a:t>
            </a:r>
          </a:p>
          <a:p>
            <a:pPr lvl="1"/>
            <a:r>
              <a:rPr lang="en-GB" sz="2400" dirty="0" smtClean="0"/>
              <a:t>TCAS version 7.1 introduces significant safety and operational benefits for ACAS operations.</a:t>
            </a:r>
          </a:p>
          <a:p>
            <a:pPr lvl="1"/>
            <a:r>
              <a:rPr lang="en-GB" sz="2400" dirty="0" smtClean="0"/>
              <a:t>Agreed to mandate the improved ACAS (TCAS version 7.1) for new installations as of 1/1/2014 and for all installations no later than 1/1/2017.</a:t>
            </a:r>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Intended Performance Operational Improvement </a:t>
            </a:r>
            <a:endParaRPr lang="en-GB" sz="2000" dirty="0"/>
          </a:p>
        </p:txBody>
      </p:sp>
      <p:graphicFrame>
        <p:nvGraphicFramePr>
          <p:cNvPr id="8" name="Table 7"/>
          <p:cNvGraphicFramePr>
            <a:graphicFrameLocks noGrp="1"/>
          </p:cNvGraphicFramePr>
          <p:nvPr/>
        </p:nvGraphicFramePr>
        <p:xfrm>
          <a:off x="1143000" y="1524000"/>
          <a:ext cx="6858000" cy="3512197"/>
        </p:xfrm>
        <a:graphic>
          <a:graphicData uri="http://schemas.openxmlformats.org/drawingml/2006/table">
            <a:tbl>
              <a:tblPr>
                <a:tableStyleId>{B301B821-A1FF-4177-AEE7-76D212191A09}</a:tableStyleId>
              </a:tblPr>
              <a:tblGrid>
                <a:gridCol w="2139441"/>
                <a:gridCol w="4718559"/>
              </a:tblGrid>
              <a:tr h="411147">
                <a:tc>
                  <a:txBody>
                    <a:bodyPr/>
                    <a:lstStyle/>
                    <a:p>
                      <a:pPr marL="0" marR="0" algn="l">
                        <a:spcBef>
                          <a:spcPts val="0"/>
                        </a:spcBef>
                        <a:spcAft>
                          <a:spcPts val="300"/>
                        </a:spcAft>
                      </a:pPr>
                      <a:r>
                        <a:rPr lang="en-GB" sz="2400" b="1" dirty="0"/>
                        <a:t>Efficiency</a:t>
                      </a:r>
                      <a:endParaRPr lang="en-GB" sz="2400" b="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400"/>
                        <a:t>ACAS improvement will reduce unnecessary RA and then reduce trajectory perturbation</a:t>
                      </a:r>
                      <a:endParaRPr lang="en-GB" sz="2400">
                        <a:latin typeface="+mn-lt"/>
                        <a:ea typeface="Times New Roman"/>
                        <a:cs typeface="Times New Roman"/>
                      </a:endParaRPr>
                    </a:p>
                  </a:txBody>
                  <a:tcPr marL="137160" marR="137160" marT="137160" marB="137160"/>
                </a:tc>
              </a:tr>
              <a:tr h="792148">
                <a:tc>
                  <a:txBody>
                    <a:bodyPr/>
                    <a:lstStyle/>
                    <a:p>
                      <a:pPr marL="0" marR="0" algn="l">
                        <a:spcBef>
                          <a:spcPts val="0"/>
                        </a:spcBef>
                        <a:spcAft>
                          <a:spcPts val="300"/>
                        </a:spcAft>
                      </a:pPr>
                      <a:r>
                        <a:rPr lang="en-GB" sz="2400" b="1" dirty="0"/>
                        <a:t>Safety</a:t>
                      </a:r>
                      <a:endParaRPr lang="en-GB" sz="2400" b="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400" dirty="0"/>
                        <a:t>ACAS increase safety, as collision avoidance system and case of failure of the separation provision.</a:t>
                      </a:r>
                      <a:endParaRPr lang="en-GB" sz="2400" dirty="0">
                        <a:latin typeface="+mn-lt"/>
                        <a:ea typeface="Times New Roman"/>
                        <a:cs typeface="Times New Roman"/>
                      </a:endParaRPr>
                    </a:p>
                  </a:txBody>
                  <a:tcPr marL="137160" marR="137160" marT="137160" marB="137160"/>
                </a:tc>
              </a:tr>
              <a:tr h="768997">
                <a:tc>
                  <a:txBody>
                    <a:bodyPr/>
                    <a:lstStyle/>
                    <a:p>
                      <a:pPr marL="0" marR="0" algn="l">
                        <a:spcBef>
                          <a:spcPts val="0"/>
                        </a:spcBef>
                        <a:spcAft>
                          <a:spcPts val="300"/>
                        </a:spcAft>
                      </a:pPr>
                      <a:r>
                        <a:rPr lang="en-GB" sz="2400" b="1" dirty="0" smtClean="0"/>
                        <a:t>CBA</a:t>
                      </a:r>
                      <a:endParaRPr lang="en-GB" sz="2400" b="1" dirty="0">
                        <a:latin typeface="+mn-lt"/>
                        <a:ea typeface="Times New Roman"/>
                        <a:cs typeface="Times New Roman"/>
                      </a:endParaRPr>
                    </a:p>
                  </a:txBody>
                  <a:tcPr marL="137160" marR="137160" marT="137160" marB="137160"/>
                </a:tc>
                <a:tc>
                  <a:txBody>
                    <a:bodyPr/>
                    <a:lstStyle/>
                    <a:p>
                      <a:pPr marL="0" marR="0" algn="just">
                        <a:spcBef>
                          <a:spcPts val="0"/>
                        </a:spcBef>
                        <a:spcAft>
                          <a:spcPts val="600"/>
                        </a:spcAft>
                      </a:pPr>
                      <a:r>
                        <a:rPr lang="en-GB" sz="2400" dirty="0" smtClean="0"/>
                        <a:t>TBD</a:t>
                      </a:r>
                      <a:endParaRPr lang="en-GB" sz="2400" dirty="0">
                        <a:latin typeface="+mn-lt"/>
                        <a:ea typeface="Times New Roman"/>
                        <a:cs typeface="Times New Roman"/>
                      </a:endParaRPr>
                    </a:p>
                  </a:txBody>
                  <a:tcPr marL="137160" marR="137160" marT="137160" marB="13716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dirty="0" smtClean="0"/>
              <a:t>ACAS procedures are defined in PANS-ATM (Doc 4444) and in PANS-OPS (Doc 8168)</a:t>
            </a:r>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pPr lvl="0"/>
            <a:r>
              <a:rPr lang="en-GB" sz="3200" dirty="0" smtClean="0"/>
              <a:t>Module N° B0-101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81000" y="1524000"/>
            <a:ext cx="8382000" cy="4525963"/>
          </a:xfrm>
        </p:spPr>
        <p:txBody>
          <a:bodyPr>
            <a:noAutofit/>
          </a:bodyPr>
          <a:lstStyle/>
          <a:p>
            <a:r>
              <a:rPr lang="en-GB" sz="2800" b="1" dirty="0" smtClean="0"/>
              <a:t>Avionics</a:t>
            </a:r>
          </a:p>
          <a:p>
            <a:pPr lvl="1"/>
            <a:r>
              <a:rPr lang="en-GB" sz="2400" dirty="0" smtClean="0"/>
              <a:t>RTCA DO185B / EUROCAE DO143 MOPS are available for TCAS implementation. </a:t>
            </a:r>
          </a:p>
          <a:p>
            <a:pPr lvl="1"/>
            <a:r>
              <a:rPr lang="en-GB" sz="2400" dirty="0" smtClean="0"/>
              <a:t>RTCA DO325 Annex C is being modified to accommodate the 2 functions (APFD and TCAP). It should be ready by Q1 2013. </a:t>
            </a:r>
          </a:p>
          <a:p>
            <a:pPr lvl="1"/>
            <a:endParaRPr lang="en-GB" sz="2400" dirty="0" smtClean="0"/>
          </a:p>
          <a:p>
            <a:r>
              <a:rPr lang="en-GB" sz="2800" b="1" dirty="0" smtClean="0"/>
              <a:t>Ground Systems</a:t>
            </a:r>
          </a:p>
          <a:p>
            <a:pPr lvl="1"/>
            <a:r>
              <a:rPr lang="en-GB" sz="2400" dirty="0" smtClean="0"/>
              <a:t>Not Applicable</a:t>
            </a:r>
            <a:endParaRPr lang="en-GB" sz="24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81000" y="1524000"/>
            <a:ext cx="8458200" cy="4876800"/>
          </a:xfrm>
        </p:spPr>
        <p:txBody>
          <a:bodyPr>
            <a:noAutofit/>
          </a:bodyPr>
          <a:lstStyle/>
          <a:p>
            <a:r>
              <a:rPr lang="en-GB" dirty="0" smtClean="0"/>
              <a:t>Training in the operational standards and procedures are required</a:t>
            </a:r>
          </a:p>
          <a:p>
            <a:r>
              <a:rPr lang="en-GB" dirty="0" smtClean="0"/>
              <a:t>Likewise, the qualifications requirements are identified in the regulatory requirements</a:t>
            </a:r>
          </a:p>
          <a:p>
            <a:r>
              <a:rPr lang="en-GB" dirty="0" smtClean="0"/>
              <a:t>Training guidelines are described in the ACAS Manual (Doc 9863). Recurrent training is recommended.</a:t>
            </a:r>
          </a:p>
          <a:p>
            <a:r>
              <a:rPr lang="en-GB" dirty="0" smtClean="0"/>
              <a:t>Likewise, the qualifications requirements are identified in the regulatory requirements </a:t>
            </a:r>
            <a:endParaRPr lang="en-GB"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B0-101 – </a:t>
            </a:r>
            <a:r>
              <a:rPr lang="en-US" sz="3200" dirty="0" smtClean="0"/>
              <a:t>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524000"/>
            <a:ext cx="8382000" cy="4525963"/>
          </a:xfrm>
        </p:spPr>
        <p:txBody>
          <a:bodyPr>
            <a:noAutofit/>
          </a:bodyPr>
          <a:lstStyle/>
          <a:p>
            <a:pPr lvl="0"/>
            <a:r>
              <a:rPr lang="en-GB" sz="2800" b="1" dirty="0" smtClean="0"/>
              <a:t>Regulatory/Standardization:</a:t>
            </a:r>
            <a:r>
              <a:rPr lang="en-GB" sz="2800" dirty="0" smtClean="0"/>
              <a:t>  </a:t>
            </a:r>
          </a:p>
          <a:p>
            <a:pPr lvl="1"/>
            <a:r>
              <a:rPr lang="en-GB" dirty="0" smtClean="0"/>
              <a:t>Use current published requirements</a:t>
            </a:r>
          </a:p>
          <a:p>
            <a:pPr lvl="0"/>
            <a:r>
              <a:rPr lang="en-GB" sz="2800" b="1" dirty="0" smtClean="0"/>
              <a:t>Approval Plans:</a:t>
            </a:r>
            <a:r>
              <a:rPr lang="en-GB" sz="2800" dirty="0" smtClean="0"/>
              <a:t>  </a:t>
            </a:r>
          </a:p>
          <a:p>
            <a:pPr lvl="1"/>
            <a:r>
              <a:rPr lang="en-GB" dirty="0" smtClean="0"/>
              <a:t>Must be in accordance with application requirements e.g. EASA NPA 2010-03 requirement of 1/3/2012 for new installations and 1/12/2015 for all installations, or ICAO mandate of 1/1/2014 for new installations and 1/1/2017 for all installations.</a:t>
            </a:r>
          </a:p>
          <a:p>
            <a:pPr>
              <a:buNone/>
            </a:pPr>
            <a:endParaRPr lang="en-GB" sz="2800" dirty="0"/>
          </a:p>
        </p:txBody>
      </p:sp>
      <p:sp>
        <p:nvSpPr>
          <p:cNvPr id="5" name="Footer Placeholder 4"/>
          <p:cNvSpPr>
            <a:spLocks noGrp="1"/>
          </p:cNvSpPr>
          <p:nvPr>
            <p:ph type="ftr" sz="quarter" idx="11"/>
          </p:nvPr>
        </p:nvSpPr>
        <p:spPr/>
        <p:txBody>
          <a:bodyPr/>
          <a:lstStyle/>
          <a:p>
            <a:r>
              <a:rPr lang="en-CA" b="1" smtClean="0"/>
              <a:t>ICAO SIP 2012- ASBU WORKSHOP</a:t>
            </a:r>
            <a:endParaRPr lang="en-GB" dirty="0" smtClean="0"/>
          </a:p>
        </p:txBody>
      </p:sp>
      <p:sp>
        <p:nvSpPr>
          <p:cNvPr id="6" name="Title 2"/>
          <p:cNvSpPr>
            <a:spLocks noGrp="1"/>
          </p:cNvSpPr>
          <p:nvPr>
            <p:ph type="title"/>
          </p:nvPr>
        </p:nvSpPr>
        <p:spPr>
          <a:xfrm>
            <a:off x="0" y="0"/>
            <a:ext cx="9144000" cy="1143000"/>
          </a:xfrm>
        </p:spPr>
        <p:txBody>
          <a:bodyPr/>
          <a:lstStyle/>
          <a:p>
            <a:pPr lvl="0"/>
            <a:r>
              <a:rPr lang="en-GB" sz="2800" dirty="0" smtClean="0"/>
              <a:t>Module N° B0-101 – Regulatory/standardization needs and Approval Plan (Air &amp; Ground)</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WP/24(F)</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4A249C-A15E-492D-968E-DA5711826ED9}"/>
</file>

<file path=customXml/itemProps2.xml><?xml version="1.0" encoding="utf-8"?>
<ds:datastoreItem xmlns:ds="http://schemas.openxmlformats.org/officeDocument/2006/customXml" ds:itemID="{47C945A1-5716-4915-86F5-A4808656AB3A}"/>
</file>

<file path=customXml/itemProps3.xml><?xml version="1.0" encoding="utf-8"?>
<ds:datastoreItem xmlns:ds="http://schemas.openxmlformats.org/officeDocument/2006/customXml" ds:itemID="{77C31F87-E1B1-4E86-956F-6A1C2C3537F9}"/>
</file>

<file path=docProps/app.xml><?xml version="1.0" encoding="utf-8"?>
<Properties xmlns="http://schemas.openxmlformats.org/officeDocument/2006/extended-properties" xmlns:vt="http://schemas.openxmlformats.org/officeDocument/2006/docPropsVTypes">
  <Template>ICAO</Template>
  <TotalTime>1207</TotalTime>
  <Words>804</Words>
  <Application>Microsoft Office PowerPoint</Application>
  <PresentationFormat>On-screen Show (4:3)</PresentationFormat>
  <Paragraphs>110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B0-101/PIA-3   ACAS Improvements</vt:lpstr>
      <vt:lpstr>Module N° B0-101  ACAS Improvements</vt:lpstr>
      <vt:lpstr>Module N° B0-101 - Baseline </vt:lpstr>
      <vt:lpstr>Module N° B0-101 – Change Brought by the Module</vt:lpstr>
      <vt:lpstr>Module N° B0-101 – Intended Performance Operational Improvement </vt:lpstr>
      <vt:lpstr>Module N° B0-101 – Necessary Procedures (Air &amp; Ground)</vt:lpstr>
      <vt:lpstr>Module N° B0-101 – Necessary System Capability</vt:lpstr>
      <vt:lpstr>Module N° B0-101 – Training and Qualification Requirements</vt:lpstr>
      <vt:lpstr>Module N° B0-101 – Regulatory/standardization needs and Approval Plan (Air &amp; Ground)</vt:lpstr>
      <vt:lpstr>Module N° B0-101 – Reference Documents </vt:lpstr>
      <vt:lpstr>Module N° B0-101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No.: B0-101.ACAS.PIA 3</dc:title>
  <dc:creator>lkhammar</dc:creator>
  <cp:lastModifiedBy>Peng Li</cp:lastModifiedBy>
  <cp:revision>219</cp:revision>
  <dcterms:created xsi:type="dcterms:W3CDTF">2010-09-24T14:59:54Z</dcterms:created>
  <dcterms:modified xsi:type="dcterms:W3CDTF">2012-04-19T03:49:12Z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3400</vt:r8>
  </property>
</Properties>
</file>